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sldIdLst>
    <p:sldId id="259" r:id="rId6"/>
    <p:sldId id="258" r:id="rId7"/>
  </p:sldIdLst>
  <p:sldSz cx="7561263" cy="10693400"/>
  <p:notesSz cx="6735763" cy="9866313"/>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a:srgbClr val="CCECFF"/>
    <a:srgbClr val="FFFFFF"/>
    <a:srgbClr val="000099"/>
    <a:srgbClr val="F0A010"/>
    <a:srgbClr val="0000FF"/>
    <a:srgbClr val="33CCFF"/>
    <a:srgbClr val="FF00FF"/>
    <a:srgbClr val="66FFFF"/>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737" autoAdjust="0"/>
  </p:normalViewPr>
  <p:slideViewPr>
    <p:cSldViewPr>
      <p:cViewPr>
        <p:scale>
          <a:sx n="66" d="100"/>
          <a:sy n="66" d="100"/>
        </p:scale>
        <p:origin x="-1608" y="102"/>
      </p:cViewPr>
      <p:guideLst>
        <p:guide orient="horz" pos="3368"/>
        <p:guide pos="2382"/>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1.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738" y="3322638"/>
            <a:ext cx="6427787" cy="2290762"/>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133475" y="6059488"/>
            <a:ext cx="5294313" cy="2732087"/>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0FE90E1A-328C-4FE0-A83C-B995EB8CAFEC}" type="datetimeFigureOut">
              <a:rPr kumimoji="1" lang="ja-JP" altLang="en-US" smtClean="0"/>
              <a:pPr/>
              <a:t>2016/7/28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1F1F2F0-F37D-43DC-922B-BD027A8BACA1}"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FE90E1A-328C-4FE0-A83C-B995EB8CAFEC}" type="datetimeFigureOut">
              <a:rPr kumimoji="1" lang="ja-JP" altLang="en-US" smtClean="0"/>
              <a:pPr/>
              <a:t>2016/7/28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1F1F2F0-F37D-43DC-922B-BD027A8BACA1}"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3225" y="428625"/>
            <a:ext cx="1700213" cy="912336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77825" y="428625"/>
            <a:ext cx="4953000" cy="912336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FE90E1A-328C-4FE0-A83C-B995EB8CAFEC}" type="datetimeFigureOut">
              <a:rPr kumimoji="1" lang="ja-JP" altLang="en-US" smtClean="0"/>
              <a:pPr/>
              <a:t>2016/7/28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1F1F2F0-F37D-43DC-922B-BD027A8BACA1}"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FE90E1A-328C-4FE0-A83C-B995EB8CAFEC}" type="datetimeFigureOut">
              <a:rPr kumimoji="1" lang="ja-JP" altLang="en-US" smtClean="0"/>
              <a:pPr/>
              <a:t>2016/7/28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1F1F2F0-F37D-43DC-922B-BD027A8BACA1}"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6900" y="6872288"/>
            <a:ext cx="6427788" cy="2122487"/>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96900" y="4532313"/>
            <a:ext cx="6427788" cy="23399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0FE90E1A-328C-4FE0-A83C-B995EB8CAFEC}" type="datetimeFigureOut">
              <a:rPr kumimoji="1" lang="ja-JP" altLang="en-US" smtClean="0"/>
              <a:pPr/>
              <a:t>2016/7/28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1F1F2F0-F37D-43DC-922B-BD027A8BACA1}"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77825" y="2495550"/>
            <a:ext cx="3325813" cy="705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856038" y="2495550"/>
            <a:ext cx="3327400" cy="705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0FE90E1A-328C-4FE0-A83C-B995EB8CAFEC}" type="datetimeFigureOut">
              <a:rPr kumimoji="1" lang="ja-JP" altLang="en-US" smtClean="0"/>
              <a:pPr/>
              <a:t>2016/7/28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1F1F2F0-F37D-43DC-922B-BD027A8BACA1}"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77825" y="2393950"/>
            <a:ext cx="3341688" cy="9969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77825" y="3390900"/>
            <a:ext cx="3341688" cy="61610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841750" y="2393950"/>
            <a:ext cx="3341688" cy="9969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841750" y="3390900"/>
            <a:ext cx="3341688" cy="61610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0FE90E1A-328C-4FE0-A83C-B995EB8CAFEC}" type="datetimeFigureOut">
              <a:rPr kumimoji="1" lang="ja-JP" altLang="en-US" smtClean="0"/>
              <a:pPr/>
              <a:t>2016/7/28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61F1F2F0-F37D-43DC-922B-BD027A8BACA1}"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0FE90E1A-328C-4FE0-A83C-B995EB8CAFEC}" type="datetimeFigureOut">
              <a:rPr kumimoji="1" lang="ja-JP" altLang="en-US" smtClean="0"/>
              <a:pPr/>
              <a:t>2016/7/28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61F1F2F0-F37D-43DC-922B-BD027A8BACA1}"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FE90E1A-328C-4FE0-A83C-B995EB8CAFEC}" type="datetimeFigureOut">
              <a:rPr kumimoji="1" lang="ja-JP" altLang="en-US" smtClean="0"/>
              <a:pPr/>
              <a:t>2016/7/28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61F1F2F0-F37D-43DC-922B-BD027A8BACA1}"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825" y="425450"/>
            <a:ext cx="2487613" cy="1812925"/>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955925" y="425450"/>
            <a:ext cx="4227513" cy="91265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77825" y="2238375"/>
            <a:ext cx="2487613" cy="73136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FE90E1A-328C-4FE0-A83C-B995EB8CAFEC}" type="datetimeFigureOut">
              <a:rPr kumimoji="1" lang="ja-JP" altLang="en-US" smtClean="0"/>
              <a:pPr/>
              <a:t>2016/7/28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1F1F2F0-F37D-43DC-922B-BD027A8BACA1}"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725" y="7485063"/>
            <a:ext cx="4535488" cy="884237"/>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482725" y="955675"/>
            <a:ext cx="4535488" cy="64150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482725" y="8369300"/>
            <a:ext cx="4535488" cy="12541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FE90E1A-328C-4FE0-A83C-B995EB8CAFEC}" type="datetimeFigureOut">
              <a:rPr kumimoji="1" lang="ja-JP" altLang="en-US" smtClean="0"/>
              <a:pPr/>
              <a:t>2016/7/28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1F1F2F0-F37D-43DC-922B-BD027A8BACA1}"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l="-44000" t="-1000" r="-19000" b="15000"/>
          </a:stretch>
        </a:blip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77825" y="428625"/>
            <a:ext cx="6805613" cy="1781175"/>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77825" y="2495550"/>
            <a:ext cx="6805613" cy="70564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77825" y="9910763"/>
            <a:ext cx="1765300" cy="569912"/>
          </a:xfrm>
          <a:prstGeom prst="rect">
            <a:avLst/>
          </a:prstGeom>
        </p:spPr>
        <p:txBody>
          <a:bodyPr vert="horz" lIns="91440" tIns="45720" rIns="91440" bIns="45720" rtlCol="0" anchor="ctr"/>
          <a:lstStyle>
            <a:lvl1pPr algn="l">
              <a:defRPr sz="1200">
                <a:solidFill>
                  <a:schemeClr val="tx1">
                    <a:tint val="75000"/>
                  </a:schemeClr>
                </a:solidFill>
              </a:defRPr>
            </a:lvl1pPr>
          </a:lstStyle>
          <a:p>
            <a:fld id="{0FE90E1A-328C-4FE0-A83C-B995EB8CAFEC}" type="datetimeFigureOut">
              <a:rPr kumimoji="1" lang="ja-JP" altLang="en-US" smtClean="0"/>
              <a:pPr/>
              <a:t>2016/7/28</a:t>
            </a:fld>
            <a:endParaRPr kumimoji="1" lang="ja-JP" altLang="en-US"/>
          </a:p>
        </p:txBody>
      </p:sp>
      <p:sp>
        <p:nvSpPr>
          <p:cNvPr id="5" name="フッター プレースホルダ 4"/>
          <p:cNvSpPr>
            <a:spLocks noGrp="1"/>
          </p:cNvSpPr>
          <p:nvPr>
            <p:ph type="ftr" sz="quarter" idx="3"/>
          </p:nvPr>
        </p:nvSpPr>
        <p:spPr>
          <a:xfrm>
            <a:off x="2582863" y="9910763"/>
            <a:ext cx="2395537" cy="56991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5418138" y="9910763"/>
            <a:ext cx="1765300" cy="569912"/>
          </a:xfrm>
          <a:prstGeom prst="rect">
            <a:avLst/>
          </a:prstGeom>
        </p:spPr>
        <p:txBody>
          <a:bodyPr vert="horz" lIns="91440" tIns="45720" rIns="91440" bIns="45720" rtlCol="0" anchor="ctr"/>
          <a:lstStyle>
            <a:lvl1pPr algn="r">
              <a:defRPr sz="1200">
                <a:solidFill>
                  <a:schemeClr val="tx1">
                    <a:tint val="75000"/>
                  </a:schemeClr>
                </a:solidFill>
              </a:defRPr>
            </a:lvl1pPr>
          </a:lstStyle>
          <a:p>
            <a:fld id="{61F1F2F0-F37D-43DC-922B-BD027A8BACA1}"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4000" t="-1000" r="-19000" b="18000"/>
          </a:stretch>
        </a:blipFill>
        <a:effectLst/>
      </p:bgPr>
    </p:bg>
    <p:spTree>
      <p:nvGrpSpPr>
        <p:cNvPr id="1" name=""/>
        <p:cNvGrpSpPr/>
        <p:nvPr/>
      </p:nvGrpSpPr>
      <p:grpSpPr>
        <a:xfrm>
          <a:off x="0" y="0"/>
          <a:ext cx="0" cy="0"/>
          <a:chOff x="0" y="0"/>
          <a:chExt cx="0" cy="0"/>
        </a:xfrm>
      </p:grpSpPr>
      <p:sp>
        <p:nvSpPr>
          <p:cNvPr id="34" name="正方形/長方形 33"/>
          <p:cNvSpPr/>
          <p:nvPr/>
        </p:nvSpPr>
        <p:spPr>
          <a:xfrm>
            <a:off x="0" y="0"/>
            <a:ext cx="7561263" cy="882204"/>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角丸四角形 26"/>
          <p:cNvSpPr/>
          <p:nvPr/>
        </p:nvSpPr>
        <p:spPr>
          <a:xfrm>
            <a:off x="194745" y="2034332"/>
            <a:ext cx="7200000" cy="19800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694081" y="90116"/>
            <a:ext cx="6173100" cy="646331"/>
          </a:xfrm>
          <a:prstGeom prst="rect">
            <a:avLst/>
          </a:prstGeom>
          <a:noFill/>
        </p:spPr>
        <p:txBody>
          <a:bodyPr wrap="none" rtlCol="0">
            <a:spAutoFit/>
          </a:bodyPr>
          <a:lstStyle/>
          <a:p>
            <a:r>
              <a:rPr kumimoji="1" lang="ja-JP" altLang="en-US" sz="3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在宅医療に役立つ</a:t>
            </a:r>
            <a:r>
              <a:rPr kumimoji="1" lang="en-US" altLang="ja-JP" sz="3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Live</a:t>
            </a:r>
            <a:r>
              <a:rPr kumimoji="1" lang="ja-JP" altLang="en-US" sz="3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セミナー</a:t>
            </a:r>
            <a:endParaRPr kumimoji="1" lang="ja-JP" altLang="en-US" sz="3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246756" y="810196"/>
            <a:ext cx="7206283" cy="1169551"/>
          </a:xfrm>
          <a:prstGeom prst="rect">
            <a:avLst/>
          </a:prstGeom>
          <a:noFill/>
        </p:spPr>
        <p:txBody>
          <a:bodyPr wrap="square" rtlCol="0">
            <a:spAutoFit/>
          </a:bodyPr>
          <a:lstStyle/>
          <a:p>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謹啓　時下ますますご清祥の段、お慶び申し上げます。</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さて、このたび在宅医療に従事されている医療者を対象とした</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Live</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セミナーを</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下記</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の要領</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にて開催</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させて</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いただく運びとなりました。</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ご多忙の</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折とは存じますが</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、多数のご出席を賜りますよう</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お願い</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申し上げます。謹白　　　　　　</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468263" y="2061639"/>
            <a:ext cx="6338595" cy="492443"/>
          </a:xfrm>
          <a:prstGeom prst="rect">
            <a:avLst/>
          </a:prstGeom>
          <a:noFill/>
        </p:spPr>
        <p:txBody>
          <a:bodyPr wrap="none" rtlCol="0">
            <a:spAutoFit/>
          </a:bodyPr>
          <a:lstStyle/>
          <a:p>
            <a:r>
              <a:rPr kumimoji="1" lang="ja-JP" altLang="en-US" sz="2400" b="1"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日時：</a:t>
            </a:r>
            <a:r>
              <a:rPr kumimoji="1" lang="ja-JP" altLang="en-US" sz="1800" b="1"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800" b="1"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800" b="1"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年</a:t>
            </a:r>
            <a:r>
              <a:rPr kumimoji="1" lang="ja-JP" altLang="en-US" sz="2600" b="1"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９月６日</a:t>
            </a:r>
            <a:r>
              <a:rPr kumimoji="1" lang="en-US" altLang="ja-JP" sz="2600" b="1"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600" b="1"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火</a:t>
            </a:r>
            <a:r>
              <a:rPr lang="en-US" altLang="ja-JP" sz="2600" b="1" dirty="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2600" b="1"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19:00-20:45</a:t>
            </a:r>
          </a:p>
        </p:txBody>
      </p:sp>
      <p:sp>
        <p:nvSpPr>
          <p:cNvPr id="28" name="テキスト ボックス 27"/>
          <p:cNvSpPr txBox="1"/>
          <p:nvPr/>
        </p:nvSpPr>
        <p:spPr>
          <a:xfrm>
            <a:off x="468263" y="2565695"/>
            <a:ext cx="5266185" cy="1077218"/>
          </a:xfrm>
          <a:prstGeom prst="rect">
            <a:avLst/>
          </a:prstGeom>
          <a:noFill/>
        </p:spPr>
        <p:txBody>
          <a:bodyPr wrap="none" rtlCol="0">
            <a:spAutoFit/>
          </a:bodyPr>
          <a:lstStyle/>
          <a:p>
            <a:r>
              <a:rPr lang="ja-JP" altLang="en-US" sz="2400" b="1" dirty="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場所</a:t>
            </a:r>
            <a:r>
              <a:rPr kumimoji="1" lang="ja-JP" altLang="en-US" sz="2400" b="1"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金沢赤十字</a:t>
            </a:r>
            <a:r>
              <a:rPr lang="ja-JP" altLang="en-US" sz="2400" b="1"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病院　５Ｆ講義室</a:t>
            </a:r>
            <a:endParaRPr kumimoji="1" lang="en-US" altLang="ja-JP" sz="2000" b="1"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住所　</a:t>
            </a:r>
            <a:r>
              <a:rPr lang="zh-TW" altLang="en-US" sz="1800" b="1" dirty="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石川県金沢市三馬２－２５１</a:t>
            </a:r>
            <a:endParaRPr lang="en-US" altLang="ja-JP" sz="1800" b="1"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000" b="1" dirty="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000" b="1"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800" b="1"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電話　</a:t>
            </a:r>
            <a:r>
              <a:rPr lang="en-US" altLang="ja-JP" sz="1800" b="1"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076-242-8131</a:t>
            </a:r>
            <a:r>
              <a:rPr kumimoji="1" lang="ja-JP" altLang="en-US" sz="1800" b="1"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2000" b="1"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2412479" y="3642913"/>
            <a:ext cx="2784737" cy="338554"/>
          </a:xfrm>
          <a:prstGeom prst="rect">
            <a:avLst/>
          </a:prstGeom>
        </p:spPr>
        <p:txBody>
          <a:bodyPr wrap="none">
            <a:spAutoFit/>
          </a:bodyPr>
          <a:lstStyle/>
          <a:p>
            <a:r>
              <a:rPr lang="en-US" altLang="ja-JP" sz="1600" b="1"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裏面の地図をご参照ください</a:t>
            </a:r>
            <a:endParaRPr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3780631" y="8299028"/>
            <a:ext cx="3611886" cy="369332"/>
          </a:xfrm>
          <a:prstGeom prst="rect">
            <a:avLst/>
          </a:prstGeom>
          <a:solidFill>
            <a:srgbClr val="FFFFFF">
              <a:alpha val="60000"/>
            </a:srgbClr>
          </a:solidFill>
        </p:spPr>
        <p:txBody>
          <a:bodyPr wrap="none">
            <a:spAutoFit/>
          </a:bodyPr>
          <a:lstStyle/>
          <a:p>
            <a:r>
              <a:rPr lang="ja-JP" altLang="en-US" sz="1800" b="1" dirty="0" smtClean="0">
                <a:ln>
                  <a:prstDash val="solid"/>
                </a:ln>
                <a:solidFill>
                  <a:srgbClr val="FF0000"/>
                </a:solidFill>
                <a:latin typeface="Meiryo UI" panose="020B0604030504040204" pitchFamily="50" charset="-128"/>
                <a:ea typeface="Meiryo UI" panose="020B0604030504040204" pitchFamily="50" charset="-128"/>
                <a:cs typeface="Meiryo UI" panose="020B0604030504040204" pitchFamily="50" charset="-128"/>
              </a:rPr>
              <a:t>●当日は軽食のご用意がございます</a:t>
            </a:r>
            <a:endPar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7" name="Group 15"/>
          <p:cNvGrpSpPr>
            <a:grpSpLocks/>
          </p:cNvGrpSpPr>
          <p:nvPr/>
        </p:nvGrpSpPr>
        <p:grpSpPr bwMode="auto">
          <a:xfrm>
            <a:off x="2990902" y="10144360"/>
            <a:ext cx="544677" cy="329422"/>
            <a:chOff x="2228" y="1752"/>
            <a:chExt cx="578" cy="348"/>
          </a:xfrm>
        </p:grpSpPr>
        <p:sp>
          <p:nvSpPr>
            <p:cNvPr id="38" name="Freeform 16"/>
            <p:cNvSpPr>
              <a:spLocks/>
            </p:cNvSpPr>
            <p:nvPr/>
          </p:nvSpPr>
          <p:spPr bwMode="auto">
            <a:xfrm>
              <a:off x="2516" y="1752"/>
              <a:ext cx="290" cy="348"/>
            </a:xfrm>
            <a:custGeom>
              <a:avLst/>
              <a:gdLst>
                <a:gd name="T0" fmla="*/ 179 w 223"/>
                <a:gd name="T1" fmla="*/ 57 h 267"/>
                <a:gd name="T2" fmla="*/ 0 w 223"/>
                <a:gd name="T3" fmla="*/ 0 h 267"/>
                <a:gd name="T4" fmla="*/ 0 w 223"/>
                <a:gd name="T5" fmla="*/ 7 h 267"/>
                <a:gd name="T6" fmla="*/ 130 w 223"/>
                <a:gd name="T7" fmla="*/ 133 h 267"/>
                <a:gd name="T8" fmla="*/ 0 w 223"/>
                <a:gd name="T9" fmla="*/ 259 h 267"/>
                <a:gd name="T10" fmla="*/ 0 w 223"/>
                <a:gd name="T11" fmla="*/ 267 h 267"/>
                <a:gd name="T12" fmla="*/ 179 w 223"/>
                <a:gd name="T13" fmla="*/ 209 h 267"/>
                <a:gd name="T14" fmla="*/ 223 w 223"/>
                <a:gd name="T15" fmla="*/ 133 h 267"/>
                <a:gd name="T16" fmla="*/ 179 w 223"/>
                <a:gd name="T17" fmla="*/ 57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3" h="267">
                  <a:moveTo>
                    <a:pt x="179" y="57"/>
                  </a:moveTo>
                  <a:cubicBezTo>
                    <a:pt x="136" y="25"/>
                    <a:pt x="68" y="0"/>
                    <a:pt x="0" y="0"/>
                  </a:cubicBezTo>
                  <a:lnTo>
                    <a:pt x="0" y="7"/>
                  </a:lnTo>
                  <a:cubicBezTo>
                    <a:pt x="72" y="7"/>
                    <a:pt x="130" y="63"/>
                    <a:pt x="130" y="133"/>
                  </a:cubicBezTo>
                  <a:cubicBezTo>
                    <a:pt x="130" y="203"/>
                    <a:pt x="72" y="259"/>
                    <a:pt x="0" y="259"/>
                  </a:cubicBezTo>
                  <a:lnTo>
                    <a:pt x="0" y="267"/>
                  </a:lnTo>
                  <a:cubicBezTo>
                    <a:pt x="68" y="267"/>
                    <a:pt x="136" y="241"/>
                    <a:pt x="179" y="209"/>
                  </a:cubicBezTo>
                  <a:cubicBezTo>
                    <a:pt x="207" y="188"/>
                    <a:pt x="223" y="161"/>
                    <a:pt x="223" y="133"/>
                  </a:cubicBezTo>
                  <a:cubicBezTo>
                    <a:pt x="223" y="105"/>
                    <a:pt x="207" y="78"/>
                    <a:pt x="179" y="57"/>
                  </a:cubicBezTo>
                  <a:close/>
                </a:path>
              </a:pathLst>
            </a:custGeom>
            <a:solidFill>
              <a:srgbClr val="007D8D"/>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fontAlgn="base">
                <a:spcBef>
                  <a:spcPct val="0"/>
                </a:spcBef>
                <a:spcAft>
                  <a:spcPct val="0"/>
                </a:spcAft>
              </a:pPr>
              <a:endParaRPr lang="ja-JP" altLang="en-US" sz="1200">
                <a:solidFill>
                  <a:srgbClr val="000000"/>
                </a:solidFill>
              </a:endParaRPr>
            </a:p>
          </p:txBody>
        </p:sp>
        <p:sp>
          <p:nvSpPr>
            <p:cNvPr id="39" name="Freeform 17"/>
            <p:cNvSpPr>
              <a:spLocks/>
            </p:cNvSpPr>
            <p:nvPr/>
          </p:nvSpPr>
          <p:spPr bwMode="auto">
            <a:xfrm>
              <a:off x="2228" y="1752"/>
              <a:ext cx="288" cy="348"/>
            </a:xfrm>
            <a:custGeom>
              <a:avLst/>
              <a:gdLst>
                <a:gd name="T0" fmla="*/ 222 w 222"/>
                <a:gd name="T1" fmla="*/ 259 h 267"/>
                <a:gd name="T2" fmla="*/ 92 w 222"/>
                <a:gd name="T3" fmla="*/ 133 h 267"/>
                <a:gd name="T4" fmla="*/ 222 w 222"/>
                <a:gd name="T5" fmla="*/ 7 h 267"/>
                <a:gd name="T6" fmla="*/ 222 w 222"/>
                <a:gd name="T7" fmla="*/ 0 h 267"/>
                <a:gd name="T8" fmla="*/ 43 w 222"/>
                <a:gd name="T9" fmla="*/ 57 h 267"/>
                <a:gd name="T10" fmla="*/ 0 w 222"/>
                <a:gd name="T11" fmla="*/ 133 h 267"/>
                <a:gd name="T12" fmla="*/ 43 w 222"/>
                <a:gd name="T13" fmla="*/ 209 h 267"/>
                <a:gd name="T14" fmla="*/ 222 w 222"/>
                <a:gd name="T15" fmla="*/ 267 h 267"/>
                <a:gd name="T16" fmla="*/ 222 w 222"/>
                <a:gd name="T17" fmla="*/ 259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2" h="267">
                  <a:moveTo>
                    <a:pt x="222" y="259"/>
                  </a:moveTo>
                  <a:cubicBezTo>
                    <a:pt x="150" y="259"/>
                    <a:pt x="92" y="203"/>
                    <a:pt x="92" y="133"/>
                  </a:cubicBezTo>
                  <a:cubicBezTo>
                    <a:pt x="92" y="63"/>
                    <a:pt x="150" y="7"/>
                    <a:pt x="222" y="7"/>
                  </a:cubicBezTo>
                  <a:lnTo>
                    <a:pt x="222" y="0"/>
                  </a:lnTo>
                  <a:cubicBezTo>
                    <a:pt x="154" y="0"/>
                    <a:pt x="86" y="25"/>
                    <a:pt x="43" y="57"/>
                  </a:cubicBezTo>
                  <a:cubicBezTo>
                    <a:pt x="15" y="78"/>
                    <a:pt x="0" y="105"/>
                    <a:pt x="0" y="133"/>
                  </a:cubicBezTo>
                  <a:cubicBezTo>
                    <a:pt x="0" y="161"/>
                    <a:pt x="15" y="188"/>
                    <a:pt x="43" y="209"/>
                  </a:cubicBezTo>
                  <a:cubicBezTo>
                    <a:pt x="86" y="241"/>
                    <a:pt x="154" y="267"/>
                    <a:pt x="222" y="267"/>
                  </a:cubicBezTo>
                  <a:lnTo>
                    <a:pt x="222" y="259"/>
                  </a:lnTo>
                  <a:close/>
                </a:path>
              </a:pathLst>
            </a:custGeom>
            <a:solidFill>
              <a:srgbClr val="D9027F"/>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fontAlgn="base">
                <a:spcBef>
                  <a:spcPct val="0"/>
                </a:spcBef>
                <a:spcAft>
                  <a:spcPct val="0"/>
                </a:spcAft>
              </a:pPr>
              <a:endParaRPr lang="ja-JP" altLang="en-US" sz="1200">
                <a:solidFill>
                  <a:srgbClr val="000000"/>
                </a:solidFill>
              </a:endParaRPr>
            </a:p>
          </p:txBody>
        </p:sp>
        <p:sp>
          <p:nvSpPr>
            <p:cNvPr id="40" name="Oval 18"/>
            <p:cNvSpPr>
              <a:spLocks noChangeArrowheads="1"/>
            </p:cNvSpPr>
            <p:nvPr/>
          </p:nvSpPr>
          <p:spPr bwMode="auto">
            <a:xfrm>
              <a:off x="2348" y="1761"/>
              <a:ext cx="337" cy="328"/>
            </a:xfrm>
            <a:prstGeom prst="ellipse">
              <a:avLst/>
            </a:prstGeom>
            <a:solidFill>
              <a:schemeClr val="bg1"/>
            </a:solidFill>
            <a:ln>
              <a:noFill/>
            </a:ln>
            <a:extLst>
              <a:ext uri="{91240B29-F687-4F45-9708-019B960494DF}">
                <a14:hiddenLine xmlns:a14="http://schemas.microsoft.com/office/drawing/2010/main" w="0">
                  <a:solidFill>
                    <a:srgbClr val="000000"/>
                  </a:solidFill>
                  <a:round/>
                  <a:headEnd/>
                  <a:tailEnd/>
                </a14:hiddenLine>
              </a:ext>
            </a:extLst>
          </p:spPr>
          <p:txBody>
            <a:bodyPr/>
            <a:lstStyle/>
            <a:p>
              <a:pPr fontAlgn="base">
                <a:spcBef>
                  <a:spcPct val="0"/>
                </a:spcBef>
                <a:spcAft>
                  <a:spcPct val="0"/>
                </a:spcAft>
              </a:pPr>
              <a:endParaRPr lang="ja-JP" altLang="en-US" sz="1200">
                <a:solidFill>
                  <a:srgbClr val="000000"/>
                </a:solidFill>
              </a:endParaRPr>
            </a:p>
          </p:txBody>
        </p:sp>
        <p:sp>
          <p:nvSpPr>
            <p:cNvPr id="41" name="Freeform 19"/>
            <p:cNvSpPr>
              <a:spLocks noEditPoints="1"/>
            </p:cNvSpPr>
            <p:nvPr/>
          </p:nvSpPr>
          <p:spPr bwMode="auto">
            <a:xfrm>
              <a:off x="2367" y="1868"/>
              <a:ext cx="304" cy="102"/>
            </a:xfrm>
            <a:custGeom>
              <a:avLst/>
              <a:gdLst>
                <a:gd name="T0" fmla="*/ 119 w 234"/>
                <a:gd name="T1" fmla="*/ 36 h 78"/>
                <a:gd name="T2" fmla="*/ 137 w 234"/>
                <a:gd name="T3" fmla="*/ 41 h 78"/>
                <a:gd name="T4" fmla="*/ 143 w 234"/>
                <a:gd name="T5" fmla="*/ 26 h 78"/>
                <a:gd name="T6" fmla="*/ 136 w 234"/>
                <a:gd name="T7" fmla="*/ 31 h 78"/>
                <a:gd name="T8" fmla="*/ 102 w 234"/>
                <a:gd name="T9" fmla="*/ 40 h 78"/>
                <a:gd name="T10" fmla="*/ 128 w 234"/>
                <a:gd name="T11" fmla="*/ 67 h 78"/>
                <a:gd name="T12" fmla="*/ 110 w 234"/>
                <a:gd name="T13" fmla="*/ 61 h 78"/>
                <a:gd name="T14" fmla="*/ 103 w 234"/>
                <a:gd name="T15" fmla="*/ 77 h 78"/>
                <a:gd name="T16" fmla="*/ 110 w 234"/>
                <a:gd name="T17" fmla="*/ 72 h 78"/>
                <a:gd name="T18" fmla="*/ 144 w 234"/>
                <a:gd name="T19" fmla="*/ 62 h 78"/>
                <a:gd name="T20" fmla="*/ 192 w 234"/>
                <a:gd name="T21" fmla="*/ 41 h 78"/>
                <a:gd name="T22" fmla="*/ 159 w 234"/>
                <a:gd name="T23" fmla="*/ 31 h 78"/>
                <a:gd name="T24" fmla="*/ 152 w 234"/>
                <a:gd name="T25" fmla="*/ 26 h 78"/>
                <a:gd name="T26" fmla="*/ 159 w 234"/>
                <a:gd name="T27" fmla="*/ 41 h 78"/>
                <a:gd name="T28" fmla="*/ 174 w 234"/>
                <a:gd name="T29" fmla="*/ 40 h 78"/>
                <a:gd name="T30" fmla="*/ 164 w 234"/>
                <a:gd name="T31" fmla="*/ 42 h 78"/>
                <a:gd name="T32" fmla="*/ 163 w 234"/>
                <a:gd name="T33" fmla="*/ 78 h 78"/>
                <a:gd name="T34" fmla="*/ 174 w 234"/>
                <a:gd name="T35" fmla="*/ 77 h 78"/>
                <a:gd name="T36" fmla="*/ 197 w 234"/>
                <a:gd name="T37" fmla="*/ 70 h 78"/>
                <a:gd name="T38" fmla="*/ 192 w 234"/>
                <a:gd name="T39" fmla="*/ 41 h 78"/>
                <a:gd name="T40" fmla="*/ 170 w 234"/>
                <a:gd name="T41" fmla="*/ 69 h 78"/>
                <a:gd name="T42" fmla="*/ 172 w 234"/>
                <a:gd name="T43" fmla="*/ 51 h 78"/>
                <a:gd name="T44" fmla="*/ 174 w 234"/>
                <a:gd name="T45" fmla="*/ 62 h 78"/>
                <a:gd name="T46" fmla="*/ 29 w 234"/>
                <a:gd name="T47" fmla="*/ 69 h 78"/>
                <a:gd name="T48" fmla="*/ 40 w 234"/>
                <a:gd name="T49" fmla="*/ 41 h 78"/>
                <a:gd name="T50" fmla="*/ 49 w 234"/>
                <a:gd name="T51" fmla="*/ 48 h 78"/>
                <a:gd name="T52" fmla="*/ 40 w 234"/>
                <a:gd name="T53" fmla="*/ 26 h 78"/>
                <a:gd name="T54" fmla="*/ 29 w 234"/>
                <a:gd name="T55" fmla="*/ 33 h 78"/>
                <a:gd name="T56" fmla="*/ 49 w 234"/>
                <a:gd name="T57" fmla="*/ 8 h 78"/>
                <a:gd name="T58" fmla="*/ 58 w 234"/>
                <a:gd name="T59" fmla="*/ 18 h 78"/>
                <a:gd name="T60" fmla="*/ 0 w 234"/>
                <a:gd name="T61" fmla="*/ 1 h 78"/>
                <a:gd name="T62" fmla="*/ 6 w 234"/>
                <a:gd name="T63" fmla="*/ 8 h 78"/>
                <a:gd name="T64" fmla="*/ 0 w 234"/>
                <a:gd name="T65" fmla="*/ 69 h 78"/>
                <a:gd name="T66" fmla="*/ 59 w 234"/>
                <a:gd name="T67" fmla="*/ 77 h 78"/>
                <a:gd name="T68" fmla="*/ 50 w 234"/>
                <a:gd name="T69" fmla="*/ 58 h 78"/>
                <a:gd name="T70" fmla="*/ 91 w 234"/>
                <a:gd name="T71" fmla="*/ 26 h 78"/>
                <a:gd name="T72" fmla="*/ 65 w 234"/>
                <a:gd name="T73" fmla="*/ 33 h 78"/>
                <a:gd name="T74" fmla="*/ 71 w 234"/>
                <a:gd name="T75" fmla="*/ 70 h 78"/>
                <a:gd name="T76" fmla="*/ 65 w 234"/>
                <a:gd name="T77" fmla="*/ 77 h 78"/>
                <a:gd name="T78" fmla="*/ 97 w 234"/>
                <a:gd name="T79" fmla="*/ 70 h 78"/>
                <a:gd name="T80" fmla="*/ 91 w 234"/>
                <a:gd name="T81" fmla="*/ 26 h 78"/>
                <a:gd name="T82" fmla="*/ 92 w 234"/>
                <a:gd name="T83" fmla="*/ 11 h 78"/>
                <a:gd name="T84" fmla="*/ 70 w 234"/>
                <a:gd name="T85" fmla="*/ 11 h 78"/>
                <a:gd name="T86" fmla="*/ 228 w 234"/>
                <a:gd name="T87" fmla="*/ 70 h 78"/>
                <a:gd name="T88" fmla="*/ 202 w 234"/>
                <a:gd name="T89" fmla="*/ 26 h 78"/>
                <a:gd name="T90" fmla="*/ 208 w 234"/>
                <a:gd name="T91" fmla="*/ 33 h 78"/>
                <a:gd name="T92" fmla="*/ 202 w 234"/>
                <a:gd name="T93" fmla="*/ 70 h 78"/>
                <a:gd name="T94" fmla="*/ 234 w 234"/>
                <a:gd name="T95" fmla="*/ 77 h 78"/>
                <a:gd name="T96" fmla="*/ 228 w 234"/>
                <a:gd name="T97" fmla="*/ 70 h 78"/>
                <a:gd name="T98" fmla="*/ 229 w 234"/>
                <a:gd name="T99" fmla="*/ 11 h 78"/>
                <a:gd name="T100" fmla="*/ 207 w 234"/>
                <a:gd name="T101" fmla="*/ 11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34" h="78">
                  <a:moveTo>
                    <a:pt x="131" y="44"/>
                  </a:moveTo>
                  <a:cubicBezTo>
                    <a:pt x="126" y="41"/>
                    <a:pt x="119" y="40"/>
                    <a:pt x="119" y="36"/>
                  </a:cubicBezTo>
                  <a:cubicBezTo>
                    <a:pt x="119" y="34"/>
                    <a:pt x="120" y="31"/>
                    <a:pt x="124" y="31"/>
                  </a:cubicBezTo>
                  <a:cubicBezTo>
                    <a:pt x="129" y="31"/>
                    <a:pt x="135" y="37"/>
                    <a:pt x="137" y="41"/>
                  </a:cubicBezTo>
                  <a:lnTo>
                    <a:pt x="143" y="41"/>
                  </a:lnTo>
                  <a:lnTo>
                    <a:pt x="143" y="26"/>
                  </a:lnTo>
                  <a:lnTo>
                    <a:pt x="136" y="26"/>
                  </a:lnTo>
                  <a:lnTo>
                    <a:pt x="136" y="31"/>
                  </a:lnTo>
                  <a:cubicBezTo>
                    <a:pt x="132" y="27"/>
                    <a:pt x="126" y="25"/>
                    <a:pt x="121" y="25"/>
                  </a:cubicBezTo>
                  <a:cubicBezTo>
                    <a:pt x="111" y="25"/>
                    <a:pt x="102" y="30"/>
                    <a:pt x="102" y="40"/>
                  </a:cubicBezTo>
                  <a:cubicBezTo>
                    <a:pt x="102" y="47"/>
                    <a:pt x="106" y="52"/>
                    <a:pt x="114" y="56"/>
                  </a:cubicBezTo>
                  <a:cubicBezTo>
                    <a:pt x="124" y="61"/>
                    <a:pt x="128" y="63"/>
                    <a:pt x="128" y="67"/>
                  </a:cubicBezTo>
                  <a:cubicBezTo>
                    <a:pt x="128" y="69"/>
                    <a:pt x="126" y="71"/>
                    <a:pt x="123" y="71"/>
                  </a:cubicBezTo>
                  <a:cubicBezTo>
                    <a:pt x="119" y="71"/>
                    <a:pt x="112" y="67"/>
                    <a:pt x="110" y="61"/>
                  </a:cubicBezTo>
                  <a:lnTo>
                    <a:pt x="103" y="61"/>
                  </a:lnTo>
                  <a:lnTo>
                    <a:pt x="103" y="77"/>
                  </a:lnTo>
                  <a:lnTo>
                    <a:pt x="110" y="77"/>
                  </a:lnTo>
                  <a:lnTo>
                    <a:pt x="110" y="72"/>
                  </a:lnTo>
                  <a:cubicBezTo>
                    <a:pt x="114" y="76"/>
                    <a:pt x="121" y="78"/>
                    <a:pt x="125" y="78"/>
                  </a:cubicBezTo>
                  <a:cubicBezTo>
                    <a:pt x="139" y="78"/>
                    <a:pt x="144" y="69"/>
                    <a:pt x="144" y="62"/>
                  </a:cubicBezTo>
                  <a:cubicBezTo>
                    <a:pt x="144" y="52"/>
                    <a:pt x="137" y="48"/>
                    <a:pt x="131" y="44"/>
                  </a:cubicBezTo>
                  <a:close/>
                  <a:moveTo>
                    <a:pt x="192" y="41"/>
                  </a:moveTo>
                  <a:cubicBezTo>
                    <a:pt x="192" y="29"/>
                    <a:pt x="183" y="25"/>
                    <a:pt x="176" y="25"/>
                  </a:cubicBezTo>
                  <a:cubicBezTo>
                    <a:pt x="169" y="25"/>
                    <a:pt x="162" y="28"/>
                    <a:pt x="159" y="31"/>
                  </a:cubicBezTo>
                  <a:lnTo>
                    <a:pt x="159" y="26"/>
                  </a:lnTo>
                  <a:lnTo>
                    <a:pt x="152" y="26"/>
                  </a:lnTo>
                  <a:lnTo>
                    <a:pt x="152" y="41"/>
                  </a:lnTo>
                  <a:lnTo>
                    <a:pt x="159" y="41"/>
                  </a:lnTo>
                  <a:cubicBezTo>
                    <a:pt x="160" y="38"/>
                    <a:pt x="164" y="33"/>
                    <a:pt x="169" y="33"/>
                  </a:cubicBezTo>
                  <a:cubicBezTo>
                    <a:pt x="172" y="33"/>
                    <a:pt x="174" y="35"/>
                    <a:pt x="174" y="40"/>
                  </a:cubicBezTo>
                  <a:lnTo>
                    <a:pt x="174" y="45"/>
                  </a:lnTo>
                  <a:cubicBezTo>
                    <a:pt x="172" y="43"/>
                    <a:pt x="168" y="42"/>
                    <a:pt x="164" y="42"/>
                  </a:cubicBezTo>
                  <a:cubicBezTo>
                    <a:pt x="159" y="42"/>
                    <a:pt x="149" y="48"/>
                    <a:pt x="149" y="61"/>
                  </a:cubicBezTo>
                  <a:cubicBezTo>
                    <a:pt x="149" y="71"/>
                    <a:pt x="154" y="78"/>
                    <a:pt x="163" y="78"/>
                  </a:cubicBezTo>
                  <a:cubicBezTo>
                    <a:pt x="167" y="78"/>
                    <a:pt x="172" y="76"/>
                    <a:pt x="174" y="72"/>
                  </a:cubicBezTo>
                  <a:lnTo>
                    <a:pt x="174" y="77"/>
                  </a:lnTo>
                  <a:lnTo>
                    <a:pt x="197" y="77"/>
                  </a:lnTo>
                  <a:lnTo>
                    <a:pt x="197" y="70"/>
                  </a:lnTo>
                  <a:lnTo>
                    <a:pt x="192" y="70"/>
                  </a:lnTo>
                  <a:lnTo>
                    <a:pt x="192" y="41"/>
                  </a:lnTo>
                  <a:close/>
                  <a:moveTo>
                    <a:pt x="174" y="62"/>
                  </a:moveTo>
                  <a:cubicBezTo>
                    <a:pt x="174" y="67"/>
                    <a:pt x="172" y="69"/>
                    <a:pt x="170" y="69"/>
                  </a:cubicBezTo>
                  <a:cubicBezTo>
                    <a:pt x="167" y="69"/>
                    <a:pt x="166" y="67"/>
                    <a:pt x="166" y="62"/>
                  </a:cubicBezTo>
                  <a:cubicBezTo>
                    <a:pt x="166" y="54"/>
                    <a:pt x="169" y="51"/>
                    <a:pt x="172" y="51"/>
                  </a:cubicBezTo>
                  <a:cubicBezTo>
                    <a:pt x="173" y="51"/>
                    <a:pt x="174" y="52"/>
                    <a:pt x="174" y="53"/>
                  </a:cubicBezTo>
                  <a:lnTo>
                    <a:pt x="174" y="62"/>
                  </a:lnTo>
                  <a:close/>
                  <a:moveTo>
                    <a:pt x="50" y="69"/>
                  </a:moveTo>
                  <a:lnTo>
                    <a:pt x="29" y="69"/>
                  </a:lnTo>
                  <a:lnTo>
                    <a:pt x="29" y="41"/>
                  </a:lnTo>
                  <a:lnTo>
                    <a:pt x="40" y="41"/>
                  </a:lnTo>
                  <a:lnTo>
                    <a:pt x="40" y="48"/>
                  </a:lnTo>
                  <a:lnTo>
                    <a:pt x="49" y="48"/>
                  </a:lnTo>
                  <a:lnTo>
                    <a:pt x="49" y="26"/>
                  </a:lnTo>
                  <a:lnTo>
                    <a:pt x="40" y="26"/>
                  </a:lnTo>
                  <a:lnTo>
                    <a:pt x="40" y="33"/>
                  </a:lnTo>
                  <a:lnTo>
                    <a:pt x="29" y="33"/>
                  </a:lnTo>
                  <a:lnTo>
                    <a:pt x="29" y="8"/>
                  </a:lnTo>
                  <a:lnTo>
                    <a:pt x="49" y="8"/>
                  </a:lnTo>
                  <a:lnTo>
                    <a:pt x="49" y="18"/>
                  </a:lnTo>
                  <a:lnTo>
                    <a:pt x="58" y="18"/>
                  </a:lnTo>
                  <a:lnTo>
                    <a:pt x="58" y="1"/>
                  </a:lnTo>
                  <a:lnTo>
                    <a:pt x="0" y="1"/>
                  </a:lnTo>
                  <a:lnTo>
                    <a:pt x="0" y="8"/>
                  </a:lnTo>
                  <a:lnTo>
                    <a:pt x="6" y="8"/>
                  </a:lnTo>
                  <a:lnTo>
                    <a:pt x="6" y="69"/>
                  </a:lnTo>
                  <a:lnTo>
                    <a:pt x="0" y="69"/>
                  </a:lnTo>
                  <a:lnTo>
                    <a:pt x="0" y="77"/>
                  </a:lnTo>
                  <a:lnTo>
                    <a:pt x="59" y="77"/>
                  </a:lnTo>
                  <a:lnTo>
                    <a:pt x="59" y="58"/>
                  </a:lnTo>
                  <a:lnTo>
                    <a:pt x="50" y="58"/>
                  </a:lnTo>
                  <a:lnTo>
                    <a:pt x="50" y="69"/>
                  </a:lnTo>
                  <a:close/>
                  <a:moveTo>
                    <a:pt x="91" y="26"/>
                  </a:moveTo>
                  <a:lnTo>
                    <a:pt x="65" y="26"/>
                  </a:lnTo>
                  <a:lnTo>
                    <a:pt x="65" y="33"/>
                  </a:lnTo>
                  <a:lnTo>
                    <a:pt x="71" y="33"/>
                  </a:lnTo>
                  <a:lnTo>
                    <a:pt x="71" y="70"/>
                  </a:lnTo>
                  <a:lnTo>
                    <a:pt x="65" y="70"/>
                  </a:lnTo>
                  <a:lnTo>
                    <a:pt x="65" y="77"/>
                  </a:lnTo>
                  <a:lnTo>
                    <a:pt x="97" y="77"/>
                  </a:lnTo>
                  <a:lnTo>
                    <a:pt x="97" y="70"/>
                  </a:lnTo>
                  <a:lnTo>
                    <a:pt x="91" y="70"/>
                  </a:lnTo>
                  <a:lnTo>
                    <a:pt x="91" y="26"/>
                  </a:lnTo>
                  <a:close/>
                  <a:moveTo>
                    <a:pt x="81" y="22"/>
                  </a:moveTo>
                  <a:cubicBezTo>
                    <a:pt x="87" y="22"/>
                    <a:pt x="92" y="17"/>
                    <a:pt x="92" y="11"/>
                  </a:cubicBezTo>
                  <a:cubicBezTo>
                    <a:pt x="92" y="5"/>
                    <a:pt x="87" y="0"/>
                    <a:pt x="81" y="0"/>
                  </a:cubicBezTo>
                  <a:cubicBezTo>
                    <a:pt x="75" y="0"/>
                    <a:pt x="70" y="5"/>
                    <a:pt x="70" y="11"/>
                  </a:cubicBezTo>
                  <a:cubicBezTo>
                    <a:pt x="70" y="17"/>
                    <a:pt x="75" y="22"/>
                    <a:pt x="81" y="22"/>
                  </a:cubicBezTo>
                  <a:close/>
                  <a:moveTo>
                    <a:pt x="228" y="70"/>
                  </a:moveTo>
                  <a:lnTo>
                    <a:pt x="228" y="26"/>
                  </a:lnTo>
                  <a:lnTo>
                    <a:pt x="202" y="26"/>
                  </a:lnTo>
                  <a:lnTo>
                    <a:pt x="202" y="33"/>
                  </a:lnTo>
                  <a:lnTo>
                    <a:pt x="208" y="33"/>
                  </a:lnTo>
                  <a:lnTo>
                    <a:pt x="208" y="70"/>
                  </a:lnTo>
                  <a:lnTo>
                    <a:pt x="202" y="70"/>
                  </a:lnTo>
                  <a:lnTo>
                    <a:pt x="202" y="77"/>
                  </a:lnTo>
                  <a:lnTo>
                    <a:pt x="234" y="77"/>
                  </a:lnTo>
                  <a:lnTo>
                    <a:pt x="234" y="70"/>
                  </a:lnTo>
                  <a:lnTo>
                    <a:pt x="228" y="70"/>
                  </a:lnTo>
                  <a:close/>
                  <a:moveTo>
                    <a:pt x="218" y="22"/>
                  </a:moveTo>
                  <a:cubicBezTo>
                    <a:pt x="224" y="22"/>
                    <a:pt x="229" y="17"/>
                    <a:pt x="229" y="11"/>
                  </a:cubicBezTo>
                  <a:cubicBezTo>
                    <a:pt x="229" y="5"/>
                    <a:pt x="224" y="0"/>
                    <a:pt x="218" y="0"/>
                  </a:cubicBezTo>
                  <a:cubicBezTo>
                    <a:pt x="212" y="0"/>
                    <a:pt x="207" y="5"/>
                    <a:pt x="207" y="11"/>
                  </a:cubicBezTo>
                  <a:cubicBezTo>
                    <a:pt x="207" y="17"/>
                    <a:pt x="212" y="22"/>
                    <a:pt x="218" y="22"/>
                  </a:cubicBezTo>
                  <a:close/>
                </a:path>
              </a:pathLst>
            </a:custGeom>
            <a:solidFill>
              <a:srgbClr val="000000"/>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fontAlgn="base">
                <a:spcBef>
                  <a:spcPct val="0"/>
                </a:spcBef>
                <a:spcAft>
                  <a:spcPct val="0"/>
                </a:spcAft>
              </a:pPr>
              <a:endParaRPr lang="ja-JP" altLang="en-US" sz="1200">
                <a:solidFill>
                  <a:srgbClr val="000000"/>
                </a:solidFill>
              </a:endParaRPr>
            </a:p>
          </p:txBody>
        </p:sp>
      </p:grpSp>
      <p:sp>
        <p:nvSpPr>
          <p:cNvPr id="42" name="テキスト ボックス 41"/>
          <p:cNvSpPr txBox="1"/>
          <p:nvPr/>
        </p:nvSpPr>
        <p:spPr>
          <a:xfrm>
            <a:off x="2302115" y="10115778"/>
            <a:ext cx="3264035" cy="400110"/>
          </a:xfrm>
          <a:prstGeom prst="rect">
            <a:avLst/>
          </a:prstGeom>
          <a:noFill/>
        </p:spPr>
        <p:txBody>
          <a:bodyPr wrap="none" rtlCol="0">
            <a:spAutoFit/>
          </a:bodyPr>
          <a:lstStyle/>
          <a:p>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主催</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エーザイ株式会社</a:t>
            </a:r>
            <a:endPar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 name="直線コネクタ 2"/>
          <p:cNvCxnSpPr/>
          <p:nvPr/>
        </p:nvCxnSpPr>
        <p:spPr>
          <a:xfrm>
            <a:off x="0" y="8797281"/>
            <a:ext cx="7561263" cy="0"/>
          </a:xfrm>
          <a:prstGeom prst="line">
            <a:avLst/>
          </a:prstGeom>
          <a:ln w="38100">
            <a:solidFill>
              <a:srgbClr val="000099"/>
            </a:solidFill>
            <a:prstDash val="sysDash"/>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353204" y="8803084"/>
            <a:ext cx="7270580" cy="1231106"/>
          </a:xfrm>
          <a:prstGeom prst="rect">
            <a:avLst/>
          </a:prstGeom>
        </p:spPr>
        <p:txBody>
          <a:bodyPr wrap="none">
            <a:spAutoFit/>
          </a:bodyPr>
          <a:lstStyle/>
          <a:p>
            <a:r>
              <a:rPr lang="ja-JP" altLang="en-US" sz="1200" b="1"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●会場</a:t>
            </a:r>
            <a:r>
              <a:rPr lang="ja-JP" altLang="en-US" sz="1200" b="1" dirty="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設営の都合上、</a:t>
            </a:r>
            <a:r>
              <a:rPr lang="ja-JP" altLang="en-US" sz="1200" b="1"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ご参加下さる方のご施設名</a:t>
            </a:r>
            <a:r>
              <a:rPr lang="ja-JP" altLang="en-US" sz="1200" b="1" dirty="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と人数</a:t>
            </a:r>
            <a:r>
              <a:rPr lang="ja-JP" altLang="en-US" sz="1200" b="1"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を下記</a:t>
            </a:r>
            <a:r>
              <a:rPr lang="en-US" altLang="ja-JP" sz="1200" b="1"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FAX</a:t>
            </a:r>
            <a:r>
              <a:rPr lang="ja-JP" altLang="en-US" sz="1200" b="1" dirty="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番号</a:t>
            </a:r>
            <a:r>
              <a:rPr lang="ja-JP" altLang="en-US" sz="1200" b="1"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また</a:t>
            </a:r>
            <a:r>
              <a:rPr lang="ja-JP" altLang="en-US" sz="1200" b="1"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は担当者</a:t>
            </a:r>
            <a:r>
              <a:rPr lang="ja-JP" altLang="en-US" sz="1200" b="1" dirty="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まで</a:t>
            </a:r>
            <a:r>
              <a:rPr lang="ja-JP" altLang="en-US" sz="1200" b="1"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、ご連絡下さいます</a:t>
            </a:r>
            <a:endParaRPr lang="en-US" altLang="ja-JP" sz="1200" b="1"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　ようお願い</a:t>
            </a:r>
            <a:r>
              <a:rPr lang="ja-JP" altLang="en-US" sz="1200" b="1" dirty="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申し上げます</a:t>
            </a:r>
            <a:r>
              <a:rPr lang="ja-JP" altLang="en-US" sz="1200" b="1"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。（エーザイ</a:t>
            </a:r>
            <a:r>
              <a:rPr lang="ja-JP" altLang="en-US" sz="1200" b="1"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（株）</a:t>
            </a:r>
            <a:r>
              <a:rPr lang="en-US" altLang="ja-JP" sz="1200" b="1"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FAX </a:t>
            </a:r>
            <a:r>
              <a:rPr lang="ja-JP" altLang="en-US" sz="1200" b="1"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076-223-8810  </a:t>
            </a:r>
            <a:r>
              <a:rPr lang="ja-JP" altLang="en-US" sz="1200" b="1"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担当者：古屋　</a:t>
            </a:r>
            <a:r>
              <a:rPr lang="en-US" altLang="ja-JP" sz="1200" b="1"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090-6790-7427 </a:t>
            </a:r>
            <a:r>
              <a:rPr lang="ja-JP" altLang="en-US" sz="1200" b="1"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1" dirty="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 b="1"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600" b="1"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u="sng"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ご施設名　　　　　　　　　　　　　　　　　　　　　　お名前　　　　　　　　　　　　　　</a:t>
            </a:r>
            <a:endParaRPr lang="en-US" altLang="ja-JP" sz="1600" b="1" u="sng"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600" b="1"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u="sng"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ご連絡先　　　　　　　　　　　　　　　　　　　　　　</a:t>
            </a:r>
            <a:r>
              <a:rPr lang="ja-JP" altLang="en-US" sz="1600" b="1" u="sng" dirty="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ご</a:t>
            </a:r>
            <a:r>
              <a:rPr lang="ja-JP" altLang="en-US" sz="1600" b="1" u="sng"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参加人数　 　　　　　　　　名</a:t>
            </a:r>
            <a:endParaRPr lang="en-US" altLang="ja-JP" sz="1600" b="1" u="sng" dirty="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p:cNvSpPr txBox="1"/>
          <p:nvPr/>
        </p:nvSpPr>
        <p:spPr>
          <a:xfrm>
            <a:off x="1250700" y="5346700"/>
            <a:ext cx="6202339" cy="369332"/>
          </a:xfrm>
          <a:prstGeom prst="rect">
            <a:avLst/>
          </a:prstGeom>
          <a:noFill/>
        </p:spPr>
        <p:txBody>
          <a:bodyPr wrap="none" rtlCol="0">
            <a:spAutoFit/>
          </a:bodyPr>
          <a:lstStyle/>
          <a:p>
            <a:r>
              <a:rPr lang="ja-JP" altLang="en-US" sz="18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株式</a:t>
            </a:r>
            <a:r>
              <a:rPr lang="ja-JP" altLang="en-US" sz="18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会社</a:t>
            </a:r>
            <a:r>
              <a:rPr lang="en-US" altLang="ja-JP" sz="18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DHM(</a:t>
            </a:r>
            <a:r>
              <a:rPr lang="ja-JP" altLang="en-US" sz="18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ディーム</a:t>
            </a:r>
            <a:r>
              <a:rPr lang="en-US" altLang="ja-JP" sz="18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 在宅</a:t>
            </a:r>
            <a:r>
              <a:rPr lang="ja-JP" altLang="en-US" sz="18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医療</a:t>
            </a:r>
            <a:r>
              <a:rPr lang="ja-JP" altLang="en-US" sz="18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コンサルタント・社会福祉士</a:t>
            </a:r>
            <a:endParaRPr lang="en-US" altLang="ja-JP" sz="18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テキスト ボックス 31"/>
          <p:cNvSpPr txBox="1"/>
          <p:nvPr/>
        </p:nvSpPr>
        <p:spPr>
          <a:xfrm>
            <a:off x="4216255" y="5521199"/>
            <a:ext cx="3236784" cy="646331"/>
          </a:xfrm>
          <a:prstGeom prst="rect">
            <a:avLst/>
          </a:prstGeom>
          <a:noFill/>
        </p:spPr>
        <p:txBody>
          <a:bodyPr wrap="none" rtlCol="0">
            <a:spAutoFit/>
          </a:bodyPr>
          <a:lstStyle/>
          <a:p>
            <a:r>
              <a:rPr lang="ja-JP" altLang="en-US" sz="18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取締役　</a:t>
            </a:r>
            <a:r>
              <a:rPr lang="ja-JP" altLang="en-US" sz="28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横森</a:t>
            </a:r>
            <a:r>
              <a:rPr lang="ja-JP" altLang="en-US" sz="36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美和</a:t>
            </a:r>
            <a:r>
              <a:rPr lang="ja-JP" altLang="en-US" sz="18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　先生</a:t>
            </a:r>
            <a:endParaRPr lang="en-US" altLang="ja-JP" sz="18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テキスト ボックス 32"/>
          <p:cNvSpPr txBox="1"/>
          <p:nvPr/>
        </p:nvSpPr>
        <p:spPr>
          <a:xfrm>
            <a:off x="2224695" y="6980471"/>
            <a:ext cx="5227713" cy="400110"/>
          </a:xfrm>
          <a:prstGeom prst="rect">
            <a:avLst/>
          </a:prstGeom>
          <a:noFill/>
        </p:spPr>
        <p:txBody>
          <a:bodyPr wrap="none" rtlCol="0">
            <a:spAutoFit/>
          </a:bodyPr>
          <a:lstStyle/>
          <a:p>
            <a:r>
              <a:rPr lang="zh-CN" altLang="en-US" sz="20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大阪大学大学院医学系研究科　精神医学教室</a:t>
            </a:r>
          </a:p>
        </p:txBody>
      </p:sp>
      <p:sp>
        <p:nvSpPr>
          <p:cNvPr id="43" name="テキスト ボックス 42"/>
          <p:cNvSpPr txBox="1"/>
          <p:nvPr/>
        </p:nvSpPr>
        <p:spPr>
          <a:xfrm>
            <a:off x="4482354" y="7328684"/>
            <a:ext cx="2970685" cy="523220"/>
          </a:xfrm>
          <a:prstGeom prst="rect">
            <a:avLst/>
          </a:prstGeom>
          <a:noFill/>
        </p:spPr>
        <p:txBody>
          <a:bodyPr wrap="none" rtlCol="0">
            <a:spAutoFit/>
          </a:bodyPr>
          <a:lstStyle/>
          <a:p>
            <a:r>
              <a:rPr lang="zh-TW" altLang="en-US" sz="18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講師　</a:t>
            </a:r>
            <a:r>
              <a:rPr lang="zh-TW" altLang="en-US" sz="28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数</a:t>
            </a:r>
            <a:r>
              <a:rPr lang="zh-TW" altLang="en-US" sz="28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井 裕光</a:t>
            </a:r>
            <a:r>
              <a:rPr lang="zh-TW" altLang="en-US" sz="18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先生</a:t>
            </a:r>
            <a:endParaRPr lang="en-US" altLang="ja-JP" sz="18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正方形/長方形 43"/>
          <p:cNvSpPr/>
          <p:nvPr/>
        </p:nvSpPr>
        <p:spPr>
          <a:xfrm>
            <a:off x="170047" y="4554612"/>
            <a:ext cx="7452408" cy="830997"/>
          </a:xfrm>
          <a:prstGeom prst="rect">
            <a:avLst/>
          </a:prstGeom>
        </p:spPr>
        <p:txBody>
          <a:bodyPr wrap="square">
            <a:spAutoFit/>
          </a:bodyPr>
          <a:lstStyle/>
          <a:p>
            <a:pPr algn="ctr"/>
            <a:r>
              <a:rPr lang="ja-JP" altLang="en-US" sz="24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「在宅医療分野に</a:t>
            </a:r>
            <a:r>
              <a:rPr lang="ja-JP" altLang="en-US" sz="24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おける診療</a:t>
            </a:r>
            <a:r>
              <a:rPr lang="ja-JP" altLang="en-US" sz="24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報酬</a:t>
            </a:r>
            <a:r>
              <a:rPr lang="ja-JP" altLang="en-US" sz="24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改定</a:t>
            </a:r>
            <a:r>
              <a:rPr lang="en-US" altLang="ja-JP" sz="24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医科</a:t>
            </a:r>
            <a:r>
              <a:rPr lang="en-US" altLang="ja-JP" sz="24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のポイント」～疑義解釈も含めて～</a:t>
            </a:r>
            <a:endParaRPr lang="en-US" altLang="ja-JP" sz="24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正方形/長方形 44"/>
          <p:cNvSpPr/>
          <p:nvPr/>
        </p:nvSpPr>
        <p:spPr>
          <a:xfrm>
            <a:off x="252239" y="6517472"/>
            <a:ext cx="6732960" cy="492443"/>
          </a:xfrm>
          <a:prstGeom prst="rect">
            <a:avLst/>
          </a:prstGeom>
        </p:spPr>
        <p:txBody>
          <a:bodyPr wrap="square">
            <a:spAutoFit/>
          </a:bodyPr>
          <a:lstStyle/>
          <a:p>
            <a:pPr algn="ctr"/>
            <a:r>
              <a:rPr lang="ja-JP" altLang="en-US" sz="26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「認知症診療の基本と対応の考え方」</a:t>
            </a:r>
          </a:p>
        </p:txBody>
      </p:sp>
      <p:sp>
        <p:nvSpPr>
          <p:cNvPr id="46" name="正方形/長方形 45"/>
          <p:cNvSpPr/>
          <p:nvPr/>
        </p:nvSpPr>
        <p:spPr>
          <a:xfrm>
            <a:off x="2412479" y="3642913"/>
            <a:ext cx="2784737" cy="338554"/>
          </a:xfrm>
          <a:prstGeom prst="rect">
            <a:avLst/>
          </a:prstGeom>
        </p:spPr>
        <p:txBody>
          <a:bodyPr wrap="none">
            <a:spAutoFit/>
          </a:bodyPr>
          <a:lstStyle/>
          <a:p>
            <a:r>
              <a:rPr lang="en-US" altLang="ja-JP" sz="1600" b="1"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ln>
                  <a:prstDash val="solid"/>
                </a:ln>
                <a:solidFill>
                  <a:srgbClr val="002060"/>
                </a:solidFill>
                <a:latin typeface="Meiryo UI" panose="020B0604030504040204" pitchFamily="50" charset="-128"/>
                <a:ea typeface="Meiryo UI" panose="020B0604030504040204" pitchFamily="50" charset="-128"/>
                <a:cs typeface="Meiryo UI" panose="020B0604030504040204" pitchFamily="50" charset="-128"/>
              </a:rPr>
              <a:t>裏面の地図をご参照ください</a:t>
            </a:r>
            <a:endParaRPr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角丸四角形 46"/>
          <p:cNvSpPr/>
          <p:nvPr/>
        </p:nvSpPr>
        <p:spPr>
          <a:xfrm>
            <a:off x="246756" y="4151592"/>
            <a:ext cx="1080000" cy="384428"/>
          </a:xfrm>
          <a:prstGeom prst="roundRect">
            <a:avLst/>
          </a:prstGeom>
          <a:solidFill>
            <a:srgbClr val="F0A01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effectLst>
                  <a:outerShdw blurRad="50800" dist="38100" dir="18900000" algn="bl"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rPr>
              <a:t>講演</a:t>
            </a:r>
            <a:r>
              <a:rPr lang="ja-JP" altLang="en-US" b="1" dirty="0">
                <a:effectLst>
                  <a:outerShdw blurRad="50800" dist="38100" dir="18900000" algn="bl"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rPr>
              <a:t>１</a:t>
            </a:r>
            <a:endParaRPr kumimoji="1" lang="ja-JP" altLang="en-US" b="1" dirty="0">
              <a:effectLst>
                <a:outerShdw blurRad="50800" dist="38100" dir="18900000" algn="bl"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角丸四角形 47"/>
          <p:cNvSpPr/>
          <p:nvPr/>
        </p:nvSpPr>
        <p:spPr>
          <a:xfrm>
            <a:off x="252239" y="6123712"/>
            <a:ext cx="1080000" cy="384428"/>
          </a:xfrm>
          <a:prstGeom prst="roundRect">
            <a:avLst/>
          </a:prstGeom>
          <a:solidFill>
            <a:srgbClr val="F0A01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effectLst>
                  <a:outerShdw blurRad="50800" dist="38100" dir="18900000" algn="bl"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rPr>
              <a:t>講演</a:t>
            </a:r>
            <a:r>
              <a:rPr lang="ja-JP" altLang="en-US" b="1" dirty="0">
                <a:effectLst>
                  <a:outerShdw blurRad="50800" dist="38100" dir="18900000" algn="bl"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rPr>
              <a:t>２</a:t>
            </a:r>
            <a:endParaRPr kumimoji="1" lang="en-US" altLang="ja-JP" b="1" dirty="0" smtClean="0">
              <a:effectLst>
                <a:outerShdw blurRad="50800" dist="38100" dir="18900000" algn="bl"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649265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正方形/長方形 20"/>
          <p:cNvSpPr/>
          <p:nvPr/>
        </p:nvSpPr>
        <p:spPr>
          <a:xfrm>
            <a:off x="540271" y="3352322"/>
            <a:ext cx="6624736" cy="3204000"/>
          </a:xfrm>
          <a:prstGeom prst="rect">
            <a:avLst/>
          </a:prstGeom>
          <a:solidFill>
            <a:schemeClr val="accent1">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540271" y="240262"/>
            <a:ext cx="6624000" cy="2988000"/>
          </a:xfrm>
          <a:prstGeom prst="rect">
            <a:avLst/>
          </a:prstGeom>
          <a:solidFill>
            <a:schemeClr val="accent1">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833040" y="1516452"/>
            <a:ext cx="6048000" cy="1620000"/>
          </a:xfrm>
          <a:prstGeom prst="rect">
            <a:avLst/>
          </a:prstGeom>
          <a:solidFill>
            <a:schemeClr val="bg1"/>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神奈川県</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在住。</a:t>
            </a:r>
          </a:p>
          <a:p>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2003</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月法政大学人間環境学部人間環境学科卒業</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学校法人勤務を経て、社会福祉士養成校にて社会福祉士を取得、</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東京都内の在宅療養支援診療所にて医療事務兼ＭＳＷとして従事、</a:t>
            </a:r>
          </a:p>
          <a:p>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月、現社長とともに株式</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会社</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ＤＨＭ</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設立</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「在宅医療」に特化した医師向けカルテ記載指導</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、診療</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報酬・介護報酬</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に関する</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研修</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スタッフ教育</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、医師</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・コメディカル向け介護事業者との連携</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アドバイスといった現場</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のため</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の事務支援を主に担当。</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7"/>
          <p:cNvSpPr/>
          <p:nvPr/>
        </p:nvSpPr>
        <p:spPr>
          <a:xfrm>
            <a:off x="796378" y="371736"/>
            <a:ext cx="1080000" cy="384428"/>
          </a:xfrm>
          <a:prstGeom prst="roundRect">
            <a:avLst/>
          </a:prstGeom>
          <a:solidFill>
            <a:srgbClr val="F0A01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effectLst>
                  <a:outerShdw blurRad="50800" dist="38100" dir="18900000" algn="bl"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rPr>
              <a:t>講演</a:t>
            </a:r>
            <a:r>
              <a:rPr lang="ja-JP" altLang="en-US" b="1" dirty="0">
                <a:effectLst>
                  <a:outerShdw blurRad="50800" dist="38100" dir="18900000" algn="bl"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rPr>
              <a:t>１</a:t>
            </a:r>
            <a:endParaRPr kumimoji="1" lang="ja-JP" altLang="en-US" b="1" dirty="0">
              <a:effectLst>
                <a:outerShdw blurRad="50800" dist="38100" dir="18900000" algn="bl"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1980431" y="253849"/>
            <a:ext cx="4774738" cy="646331"/>
          </a:xfrm>
          <a:prstGeom prst="rect">
            <a:avLst/>
          </a:prstGeom>
        </p:spPr>
        <p:txBody>
          <a:bodyPr wrap="square">
            <a:spAutoFit/>
          </a:bodyPr>
          <a:lstStyle/>
          <a:p>
            <a:r>
              <a:rPr lang="ja-JP" altLang="en-US" sz="18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「在宅医療分野に</a:t>
            </a:r>
            <a:r>
              <a:rPr lang="ja-JP" altLang="en-US" sz="18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おける</a:t>
            </a:r>
            <a:r>
              <a:rPr lang="en-US" altLang="ja-JP" sz="18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2016</a:t>
            </a:r>
            <a:r>
              <a:rPr lang="ja-JP" altLang="en-US" sz="18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年度</a:t>
            </a:r>
            <a:endParaRPr lang="en-US" altLang="ja-JP" sz="18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診療</a:t>
            </a:r>
            <a:r>
              <a:rPr lang="ja-JP" altLang="en-US" sz="18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報酬</a:t>
            </a:r>
            <a:r>
              <a:rPr lang="ja-JP" altLang="en-US" sz="18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改定</a:t>
            </a:r>
            <a:r>
              <a:rPr lang="en-US" altLang="ja-JP" sz="18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医科</a:t>
            </a:r>
            <a:r>
              <a:rPr lang="en-US" altLang="ja-JP" sz="18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のポイント</a:t>
            </a:r>
            <a:r>
              <a:rPr lang="ja-JP" altLang="en-US" sz="18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疑義</a:t>
            </a:r>
            <a:r>
              <a:rPr lang="ja-JP" altLang="en-US" sz="18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解釈編」</a:t>
            </a:r>
          </a:p>
        </p:txBody>
      </p:sp>
      <p:sp>
        <p:nvSpPr>
          <p:cNvPr id="10" name="正方形/長方形 9"/>
          <p:cNvSpPr/>
          <p:nvPr/>
        </p:nvSpPr>
        <p:spPr>
          <a:xfrm>
            <a:off x="668854" y="1169112"/>
            <a:ext cx="1983235" cy="369332"/>
          </a:xfrm>
          <a:prstGeom prst="rect">
            <a:avLst/>
          </a:prstGeom>
        </p:spPr>
        <p:txBody>
          <a:bodyPr wrap="none">
            <a:spAutoFit/>
          </a:bodyPr>
          <a:lstStyle/>
          <a:p>
            <a:r>
              <a:rPr lang="ja-JP" altLang="en-US" sz="18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●講師のご紹介●</a:t>
            </a:r>
            <a:endParaRPr lang="en-US" altLang="ja-JP" sz="18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1980431" y="3431062"/>
            <a:ext cx="4320480" cy="400110"/>
          </a:xfrm>
          <a:prstGeom prst="rect">
            <a:avLst/>
          </a:prstGeom>
        </p:spPr>
        <p:txBody>
          <a:bodyPr wrap="square">
            <a:spAutoFit/>
          </a:bodyPr>
          <a:lstStyle/>
          <a:p>
            <a:r>
              <a:rPr lang="ja-JP" altLang="en-US" sz="20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「認知症診療の基本と対応の考え方」</a:t>
            </a:r>
          </a:p>
        </p:txBody>
      </p:sp>
      <p:sp>
        <p:nvSpPr>
          <p:cNvPr id="12" name="角丸四角形 11"/>
          <p:cNvSpPr/>
          <p:nvPr/>
        </p:nvSpPr>
        <p:spPr>
          <a:xfrm>
            <a:off x="796378" y="3474492"/>
            <a:ext cx="1080000" cy="384428"/>
          </a:xfrm>
          <a:prstGeom prst="roundRect">
            <a:avLst/>
          </a:prstGeom>
          <a:solidFill>
            <a:srgbClr val="F0A01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effectLst>
                  <a:outerShdw blurRad="50800" dist="38100" dir="18900000" algn="bl"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rPr>
              <a:t>講演</a:t>
            </a:r>
            <a:r>
              <a:rPr lang="ja-JP" altLang="en-US" b="1" dirty="0">
                <a:effectLst>
                  <a:outerShdw blurRad="50800" dist="38100" dir="18900000" algn="bl"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rPr>
              <a:t>２</a:t>
            </a:r>
            <a:endParaRPr kumimoji="1" lang="en-US" altLang="ja-JP" b="1" dirty="0" smtClean="0">
              <a:effectLst>
                <a:outerShdw blurRad="50800" dist="38100" dir="18900000" algn="bl"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698801" y="4019952"/>
            <a:ext cx="1771639" cy="369332"/>
          </a:xfrm>
          <a:prstGeom prst="rect">
            <a:avLst/>
          </a:prstGeom>
        </p:spPr>
        <p:txBody>
          <a:bodyPr wrap="none">
            <a:spAutoFit/>
          </a:bodyPr>
          <a:lstStyle/>
          <a:p>
            <a:r>
              <a:rPr lang="ja-JP" altLang="en-US" sz="18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●ご講演要旨●</a:t>
            </a:r>
            <a:endParaRPr lang="en-US" altLang="ja-JP" sz="18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2664891" y="3753002"/>
            <a:ext cx="4219425" cy="338554"/>
          </a:xfrm>
          <a:prstGeom prst="rect">
            <a:avLst/>
          </a:prstGeom>
          <a:noFill/>
        </p:spPr>
        <p:txBody>
          <a:bodyPr wrap="none" rtlCol="0">
            <a:spAutoFit/>
          </a:bodyPr>
          <a:lstStyle/>
          <a:p>
            <a:r>
              <a:rPr lang="zh-CN"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大阪大学大学院医学系研究科　精神医学教室</a:t>
            </a:r>
          </a:p>
        </p:txBody>
      </p:sp>
      <p:sp>
        <p:nvSpPr>
          <p:cNvPr id="15" name="テキスト ボックス 14"/>
          <p:cNvSpPr txBox="1"/>
          <p:nvPr/>
        </p:nvSpPr>
        <p:spPr>
          <a:xfrm>
            <a:off x="4704035" y="3980942"/>
            <a:ext cx="2167581" cy="338554"/>
          </a:xfrm>
          <a:prstGeom prst="rect">
            <a:avLst/>
          </a:prstGeom>
          <a:noFill/>
        </p:spPr>
        <p:txBody>
          <a:bodyPr wrap="none" rtlCol="0">
            <a:spAutoFit/>
          </a:bodyPr>
          <a:lstStyle/>
          <a:p>
            <a:r>
              <a:rPr lang="zh-TW"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講師　数</a:t>
            </a:r>
            <a:r>
              <a:rPr lang="zh-TW"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井 裕光</a:t>
            </a:r>
            <a:r>
              <a:rPr lang="zh-TW"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先生</a:t>
            </a:r>
            <a:endParaRPr lang="en-US" altLang="ja-JP"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833040" y="4368076"/>
            <a:ext cx="6048000" cy="2088000"/>
          </a:xfrm>
          <a:prstGeom prst="rect">
            <a:avLst/>
          </a:prstGeom>
          <a:solidFill>
            <a:schemeClr val="bg1"/>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認知症</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患者の長きにわたる療養生活において行動・心理症状（ＢＰＳＤ）は一度出現すると治療に難渋することが多い症状であり、患者の予後を悪化させ、介護者の介護負担を増し、早期からの施設入所の原因となる</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症状です。また</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、ＢＰＳＤの種類は多岐にわたるため、介護者</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すべて</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のＢＰＳＤに常に留意することも</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困難です。</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dist"/>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一方</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、ＢＰＳＤは原因疾患や認知症の重症度により好発する症状に共通性が見られ、</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原因疾患</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と重症度を正しく診断すること、原因疾患と重症度に応じたＢＰＳＤ出現の特徴や対応</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方法</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正しく理解し対処することで認知症症状の悪化を予防することも</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可能となります。</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dist"/>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本セミナー</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では、ＢＰＳＤ出現の特徴を原因疾患・重症度別に捉え、その症状に応じた対応方法について日常臨床に即し、解説いたします。さらに認知症診療に携る様々な職種での役割に</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つい</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て</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私なりの考えにも触れさせて頂きます。</a:t>
            </a: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本セミナー</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が在宅医療に携わる皆様の日常臨床にお役に立てることを切に希望しております。</a:t>
            </a:r>
          </a:p>
        </p:txBody>
      </p:sp>
      <p:sp>
        <p:nvSpPr>
          <p:cNvPr id="17" name="テキスト ボックス 16"/>
          <p:cNvSpPr txBox="1"/>
          <p:nvPr/>
        </p:nvSpPr>
        <p:spPr>
          <a:xfrm>
            <a:off x="1409182" y="856271"/>
            <a:ext cx="5532284" cy="338554"/>
          </a:xfrm>
          <a:prstGeom prst="rect">
            <a:avLst/>
          </a:prstGeom>
          <a:noFill/>
        </p:spPr>
        <p:txBody>
          <a:bodyPr wrap="none" rtlCol="0">
            <a:spAutoFit/>
          </a:bodyPr>
          <a:lstStyle/>
          <a:p>
            <a:r>
              <a:rPr lang="ja-JP" altLang="en-US" sz="1600" b="1" dirty="0">
                <a:solidFill>
                  <a:schemeClr val="tx2"/>
                </a:solidFill>
                <a:effectLst>
                  <a:innerShdw blurRad="63500" dist="50800" dir="13500000">
                    <a:prstClr val="black">
                      <a:alpha val="50000"/>
                    </a:prstClr>
                  </a:innerShdw>
                </a:effectLst>
                <a:latin typeface="Meiryo UI" panose="020B0604030504040204" pitchFamily="50" charset="-128"/>
                <a:ea typeface="Meiryo UI" panose="020B0604030504040204" pitchFamily="50" charset="-128"/>
                <a:cs typeface="Meiryo UI" panose="020B0604030504040204" pitchFamily="50" charset="-128"/>
              </a:rPr>
              <a:t>株式</a:t>
            </a:r>
            <a:r>
              <a:rPr lang="ja-JP" altLang="en-US" sz="1600" b="1" dirty="0" smtClean="0">
                <a:solidFill>
                  <a:schemeClr val="tx2"/>
                </a:solidFill>
                <a:effectLst>
                  <a:innerShdw blurRad="63500" dist="50800" dir="13500000">
                    <a:prstClr val="black">
                      <a:alpha val="50000"/>
                    </a:prstClr>
                  </a:innerShdw>
                </a:effectLst>
                <a:latin typeface="Meiryo UI" panose="020B0604030504040204" pitchFamily="50" charset="-128"/>
                <a:ea typeface="Meiryo UI" panose="020B0604030504040204" pitchFamily="50" charset="-128"/>
                <a:cs typeface="Meiryo UI" panose="020B0604030504040204" pitchFamily="50" charset="-128"/>
              </a:rPr>
              <a:t>会社</a:t>
            </a:r>
            <a:r>
              <a:rPr lang="en-US" altLang="ja-JP" sz="1600" b="1" dirty="0" smtClean="0">
                <a:solidFill>
                  <a:schemeClr val="tx2"/>
                </a:solidFill>
                <a:effectLst>
                  <a:innerShdw blurRad="63500" dist="50800" dir="13500000">
                    <a:prstClr val="black">
                      <a:alpha val="50000"/>
                    </a:prstClr>
                  </a:innerShdw>
                </a:effectLst>
                <a:latin typeface="Meiryo UI" panose="020B0604030504040204" pitchFamily="50" charset="-128"/>
                <a:ea typeface="Meiryo UI" panose="020B0604030504040204" pitchFamily="50" charset="-128"/>
                <a:cs typeface="Meiryo UI" panose="020B0604030504040204" pitchFamily="50" charset="-128"/>
              </a:rPr>
              <a:t>DHM(</a:t>
            </a:r>
            <a:r>
              <a:rPr lang="ja-JP" altLang="en-US" sz="1600" b="1" dirty="0" smtClean="0">
                <a:solidFill>
                  <a:schemeClr val="tx2"/>
                </a:solidFill>
                <a:effectLst>
                  <a:innerShdw blurRad="63500" dist="50800" dir="13500000">
                    <a:prstClr val="black">
                      <a:alpha val="50000"/>
                    </a:prstClr>
                  </a:innerShdw>
                </a:effectLst>
                <a:latin typeface="Meiryo UI" panose="020B0604030504040204" pitchFamily="50" charset="-128"/>
                <a:ea typeface="Meiryo UI" panose="020B0604030504040204" pitchFamily="50" charset="-128"/>
                <a:cs typeface="Meiryo UI" panose="020B0604030504040204" pitchFamily="50" charset="-128"/>
              </a:rPr>
              <a:t>ディーム</a:t>
            </a:r>
            <a:r>
              <a:rPr lang="en-US" altLang="ja-JP" sz="1600" b="1" dirty="0" smtClean="0">
                <a:solidFill>
                  <a:schemeClr val="tx2"/>
                </a:solidFill>
                <a:effectLst>
                  <a:innerShdw blurRad="63500" dist="50800" dir="13500000">
                    <a:prstClr val="black">
                      <a:alpha val="50000"/>
                    </a:prstClr>
                  </a:inn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schemeClr val="tx2"/>
                </a:solidFill>
                <a:effectLst>
                  <a:innerShdw blurRad="63500" dist="50800" dir="13500000">
                    <a:prstClr val="black">
                      <a:alpha val="50000"/>
                    </a:prstClr>
                  </a:innerShdw>
                </a:effectLst>
                <a:latin typeface="Meiryo UI" panose="020B0604030504040204" pitchFamily="50" charset="-128"/>
                <a:ea typeface="Meiryo UI" panose="020B0604030504040204" pitchFamily="50" charset="-128"/>
                <a:cs typeface="Meiryo UI" panose="020B0604030504040204" pitchFamily="50" charset="-128"/>
              </a:rPr>
              <a:t> 在宅</a:t>
            </a:r>
            <a:r>
              <a:rPr lang="ja-JP" altLang="en-US" sz="1600" b="1" dirty="0">
                <a:solidFill>
                  <a:schemeClr val="tx2"/>
                </a:solidFill>
                <a:effectLst>
                  <a:innerShdw blurRad="63500" dist="50800" dir="13500000">
                    <a:prstClr val="black">
                      <a:alpha val="50000"/>
                    </a:prstClr>
                  </a:innerShdw>
                </a:effectLst>
                <a:latin typeface="Meiryo UI" panose="020B0604030504040204" pitchFamily="50" charset="-128"/>
                <a:ea typeface="Meiryo UI" panose="020B0604030504040204" pitchFamily="50" charset="-128"/>
                <a:cs typeface="Meiryo UI" panose="020B0604030504040204" pitchFamily="50" charset="-128"/>
              </a:rPr>
              <a:t>医療</a:t>
            </a:r>
            <a:r>
              <a:rPr lang="ja-JP" altLang="en-US" sz="1600" b="1" dirty="0" smtClean="0">
                <a:solidFill>
                  <a:schemeClr val="tx2"/>
                </a:solidFill>
                <a:effectLst>
                  <a:innerShdw blurRad="63500" dist="50800" dir="13500000">
                    <a:prstClr val="black">
                      <a:alpha val="50000"/>
                    </a:prstClr>
                  </a:innerShdw>
                </a:effectLst>
                <a:latin typeface="Meiryo UI" panose="020B0604030504040204" pitchFamily="50" charset="-128"/>
                <a:ea typeface="Meiryo UI" panose="020B0604030504040204" pitchFamily="50" charset="-128"/>
                <a:cs typeface="Meiryo UI" panose="020B0604030504040204" pitchFamily="50" charset="-128"/>
              </a:rPr>
              <a:t>コンサルタント・社会福祉士</a:t>
            </a:r>
            <a:endParaRPr lang="en-US" altLang="ja-JP" sz="1600" b="1" dirty="0" smtClean="0">
              <a:solidFill>
                <a:schemeClr val="tx2"/>
              </a:solidFill>
              <a:effectLst>
                <a:innerShdw blurRad="63500" dist="50800" dir="13500000">
                  <a:prstClr val="black">
                    <a:alpha val="50000"/>
                  </a:prstClr>
                </a:inn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4511551" y="1065682"/>
            <a:ext cx="2372765" cy="338554"/>
          </a:xfrm>
          <a:prstGeom prst="rect">
            <a:avLst/>
          </a:prstGeom>
          <a:noFill/>
        </p:spPr>
        <p:txBody>
          <a:bodyPr wrap="none" rtlCol="0">
            <a:spAutoFit/>
          </a:bodyPr>
          <a:lstStyle/>
          <a:p>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取締役　横森 美和　先生</a:t>
            </a:r>
            <a:endParaRPr lang="en-US" altLang="ja-JP"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641307" y="6697428"/>
            <a:ext cx="6459845" cy="1169551"/>
          </a:xfrm>
          <a:prstGeom prst="rect">
            <a:avLst/>
          </a:prstGeom>
          <a:solidFill>
            <a:schemeClr val="accent6">
              <a:lumMod val="40000"/>
              <a:lumOff val="60000"/>
            </a:schemeClr>
          </a:solidFill>
          <a:ln>
            <a:solidFill>
              <a:schemeClr val="accent6">
                <a:lumMod val="75000"/>
              </a:schemeClr>
            </a:solidFill>
          </a:ln>
        </p:spPr>
        <p:txBody>
          <a:bodyPr wrap="none" rtlCol="0">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Web</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アンケートご参加のお願い</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セミナー当日、次回セミナー開催に向けての</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Web</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アンケートを実施させていただきます。</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お手持ち</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の携帯電話</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（ガラケー）</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、スマートフォン（ </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iOS</a:t>
            </a:r>
            <a:r>
              <a:rPr lang="ja-JP" altLang="en-US" sz="1400" dirty="0" err="1">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Android</a:t>
            </a:r>
            <a:r>
              <a:rPr lang="ja-JP" altLang="en-US" sz="1400" dirty="0" err="1">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Windows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タブレット</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iOS</a:t>
            </a:r>
            <a:r>
              <a:rPr lang="ja-JP" altLang="en-US" sz="1400" dirty="0" err="1">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Android</a:t>
            </a:r>
            <a:r>
              <a:rPr lang="ja-JP" altLang="en-US" sz="1400" dirty="0" err="1">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Windows</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PC</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よりご回答可能です。</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ご協力のほど、何とぞよろしくお願い致します。</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2479" y="8083003"/>
            <a:ext cx="2664265" cy="2491635"/>
          </a:xfrm>
          <a:prstGeom prst="rect">
            <a:avLst/>
          </a:prstGeom>
          <a:ln/>
        </p:spPr>
        <p:style>
          <a:lnRef idx="2">
            <a:schemeClr val="accent1"/>
          </a:lnRef>
          <a:fillRef idx="1">
            <a:schemeClr val="lt1"/>
          </a:fillRef>
          <a:effectRef idx="0">
            <a:schemeClr val="accent1"/>
          </a:effectRef>
          <a:fontRef idx="minor">
            <a:schemeClr val="dk1"/>
          </a:fontRef>
        </p:style>
      </p:pic>
      <p:sp>
        <p:nvSpPr>
          <p:cNvPr id="3" name="AutoShape 4" descr="http://kanazawa-rc-hosp.jp/archives/001/201509/667f9961ae68d32a7533052e65f223a7.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Tree>
    <p:extLst>
      <p:ext uri="{BB962C8B-B14F-4D97-AF65-F5344CB8AC3E}">
        <p14:creationId xmlns:p14="http://schemas.microsoft.com/office/powerpoint/2010/main" val="3692136553"/>
      </p:ext>
    </p:extLst>
  </p:cSld>
  <p:clrMapOvr>
    <a:masterClrMapping/>
  </p:clrMapOvr>
  <p:timing>
    <p:tnLst>
      <p:par>
        <p:cTn id="1" dur="indefinite" restart="never" nodeType="tmRoot"/>
      </p:par>
    </p:tnLst>
  </p:timing>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3FA7D8FADC6C584098023BDB49E99FB0" ma:contentTypeVersion="15" ma:contentTypeDescription="新しいドキュメントを作成します。" ma:contentTypeScope="" ma:versionID="e666d73a6a8fc2c5d65a32ea0e5b51fe">
  <xsd:schema xmlns:xsd="http://www.w3.org/2001/XMLSchema" xmlns:xs="http://www.w3.org/2001/XMLSchema" xmlns:p="http://schemas.microsoft.com/office/2006/metadata/properties" xmlns:ns2="818587af-a97e-45f6-98dd-0bf4ab33c058" targetNamespace="http://schemas.microsoft.com/office/2006/metadata/properties" ma:root="true" ma:fieldsID="c841dbda69ec3c6a3f1b095bbc1b63a0" ns2:_="">
    <xsd:import namespace="818587af-a97e-45f6-98dd-0bf4ab33c058"/>
    <xsd:element name="properties">
      <xsd:complexType>
        <xsd:sequence>
          <xsd:element name="documentManagement">
            <xsd:complexType>
              <xsd:all>
                <xsd:element ref="ns2:_dlc_Exempt" minOccurs="0"/>
                <xsd:element ref="ns2:_dlc_ExpireDateSaved" minOccurs="0"/>
                <xsd:element ref="ns2:_dlc_Expire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8587af-a97e-45f6-98dd-0bf4ab33c058" elementFormDefault="qualified">
    <xsd:import namespace="http://schemas.microsoft.com/office/2006/documentManagement/types"/>
    <xsd:import namespace="http://schemas.microsoft.com/office/infopath/2007/PartnerControls"/>
    <xsd:element name="_dlc_Exempt" ma:index="8" nillable="true" ma:displayName="ポリシー適用除外" ma:description="" ma:hidden="true" ma:internalName="_dlc_Exempt" ma:readOnly="true">
      <xsd:simpleType>
        <xsd:restriction base="dms:Unknown"/>
      </xsd:simpleType>
    </xsd:element>
    <xsd:element name="_dlc_ExpireDateSaved" ma:index="9" nillable="true" ma:displayName="元の有効期限" ma:description="" ma:hidden="true" ma:internalName="_dlc_ExpireDateSaved" ma:readOnly="true">
      <xsd:simpleType>
        <xsd:restriction base="dms:DateTime"/>
      </xsd:simpleType>
    </xsd:element>
    <xsd:element name="_dlc_ExpireDate" ma:index="10" nillable="true" ma:displayName="有効期限" ma:description="" ma:hidden="true" ma:indexed="true" ma:internalName="_dlc_ExpireDat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ExpireDateSaved xmlns="818587af-a97e-45f6-98dd-0bf4ab33c058" xsi:nil="true"/>
    <_dlc_ExpireDate xmlns="818587af-a97e-45f6-98dd-0bf4ab33c058">2026-06-29T02:50:36+00:00</_dlc_ExpireDate>
  </documentManagement>
</p:properties>
</file>

<file path=customXml/item4.xml><?xml version="1.0" encoding="utf-8"?>
<?mso-contentType ?>
<p:Policy xmlns:p="office.server.policy" id="d3905741-29f2-47c8-9f81-18d5f7612723" local="false">
  <p:Name>有効期限ポリシー</p:Name>
  <p:Description/>
  <p:Statement/>
  <p:PolicyItems>
    <p:PolicyItem featureId="Microsoft.Office.RecordsManagement.PolicyFeatures.Expiration" staticId="0x010100461CEC6671723248B9F2817AFF5C87AB|-1366636739" UniqueId="66d3f0a9-9054-4462-b85d-9801368f2b03">
      <p:Name>保持</p:Name>
      <p:Description>処理対象コンテンツのスケジュールを自動的に設定し、期限に達したコンテンツに対して保持処理を実行します。</p:Description>
      <p:CustomData>
        <Schedules nextStageId="2">
          <Schedule type="Default">
            <stages>
              <data stageId="1">
                <formula id="Microsoft.Office.RecordsManagement.PolicyFeatures.Expiration.Formula.BuiltIn">
                  <number>10</number>
                  <property>Modified</property>
                  <propertyId>28cf69c5-fa48-462a-b5cd-27b6f9d2bd5f</propertyId>
                  <period>years</period>
                </formula>
                <action type="action" id="Microsoft.Office.RecordsManagement.PolicyFeatures.Expiration.Action.MoveToRecycleBin"/>
              </data>
            </stages>
          </Schedule>
        </Schedules>
      </p:CustomData>
    </p:PolicyItem>
  </p:PolicyItems>
</p:Policy>
</file>

<file path=customXml/itemProps1.xml><?xml version="1.0" encoding="utf-8"?>
<ds:datastoreItem xmlns:ds="http://schemas.openxmlformats.org/officeDocument/2006/customXml" ds:itemID="{3E483783-DBA8-4EBD-BA8F-184E854952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8587af-a97e-45f6-98dd-0bf4ab33c0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2F74649-414A-41A6-A915-EFB3BCC93EAF}">
  <ds:schemaRefs>
    <ds:schemaRef ds:uri="http://schemas.microsoft.com/sharepoint/v3/contenttype/forms"/>
  </ds:schemaRefs>
</ds:datastoreItem>
</file>

<file path=customXml/itemProps3.xml><?xml version="1.0" encoding="utf-8"?>
<ds:datastoreItem xmlns:ds="http://schemas.openxmlformats.org/officeDocument/2006/customXml" ds:itemID="{D2A42E28-736E-4D25-96EE-3F66A7BE2757}">
  <ds:schemaRefs>
    <ds:schemaRef ds:uri="http://schemas.microsoft.com/office/2006/metadata/properties"/>
    <ds:schemaRef ds:uri="http://schemas.microsoft.com/office/infopath/2007/PartnerControls"/>
    <ds:schemaRef ds:uri="818587af-a97e-45f6-98dd-0bf4ab33c058"/>
  </ds:schemaRefs>
</ds:datastoreItem>
</file>

<file path=customXml/itemProps4.xml><?xml version="1.0" encoding="utf-8"?>
<ds:datastoreItem xmlns:ds="http://schemas.openxmlformats.org/officeDocument/2006/customXml" ds:itemID="{006DD1D7-2544-4C36-B7CE-C415A21A66F3}">
  <ds:schemaRefs>
    <ds:schemaRef ds:uri="office.server.policy"/>
  </ds:schemaRefs>
</ds:datastoreItem>
</file>

<file path=docProps/app.xml><?xml version="1.0" encoding="utf-8"?>
<Properties xmlns="http://schemas.openxmlformats.org/officeDocument/2006/extended-properties" xmlns:vt="http://schemas.openxmlformats.org/officeDocument/2006/docPropsVTypes">
  <TotalTime>2153</TotalTime>
  <Words>242</Words>
  <Application>Microsoft Office PowerPoint</Application>
  <PresentationFormat>ユーザー設定</PresentationFormat>
  <Paragraphs>58</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デザインの設定</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Makiko Izumikawa</dc:creator>
  <cp:lastModifiedBy>Yusuke Furuya</cp:lastModifiedBy>
  <cp:revision>175</cp:revision>
  <cp:lastPrinted>2016-06-28T01:10:15Z</cp:lastPrinted>
  <dcterms:created xsi:type="dcterms:W3CDTF">2011-10-25T07:51:37Z</dcterms:created>
  <dcterms:modified xsi:type="dcterms:W3CDTF">2016-07-28T01:43:41Z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0x0101003FA7D8FADC6C584098023BDB49E99FB0</vt:lpwstr>
  </property>
  <property fmtid="{D5CDD505-2E9C-101B-9397-08002B2CF9AE}" pid="3" name="_dlc_policyId">
    <vt:lpwstr>0x010100461CEC6671723248B9F2817AFF5C87AB|-1366636739</vt:lpwstr>
  </property>
  <property fmtid="{D5CDD505-2E9C-101B-9397-08002B2CF9AE}" pid="4" name="ItemRetentionFormula">
    <vt:lpwstr>&lt;formula id="Microsoft.Office.RecordsManagement.PolicyFeatures.Expiration.Formula.BuiltIn"&gt;&lt;number&gt;10&lt;/number&gt;&lt;property&gt;Modified&lt;/property&gt;&lt;propertyId&gt;28cf69c5-fa48-462a-b5cd-27b6f9d2bd5f&lt;/propertyId&gt;&lt;period&gt;years&lt;/period&gt;&lt;/formula&gt;</vt:lpwstr>
  </property>
</Properties>
</file>